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71" r:id="rId4"/>
    <p:sldId id="265" r:id="rId5"/>
    <p:sldId id="269" r:id="rId6"/>
    <p:sldId id="264" r:id="rId7"/>
    <p:sldId id="268" r:id="rId8"/>
    <p:sldId id="266" r:id="rId9"/>
    <p:sldId id="281" r:id="rId10"/>
    <p:sldId id="267" r:id="rId11"/>
    <p:sldId id="282" r:id="rId12"/>
    <p:sldId id="272" r:id="rId13"/>
    <p:sldId id="274" r:id="rId14"/>
    <p:sldId id="275" r:id="rId15"/>
    <p:sldId id="277" r:id="rId16"/>
    <p:sldId id="276" r:id="rId17"/>
    <p:sldId id="273" r:id="rId18"/>
    <p:sldId id="278" r:id="rId19"/>
    <p:sldId id="280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2"/>
  </p:normalViewPr>
  <p:slideViewPr>
    <p:cSldViewPr snapToGrid="0" snapToObjects="1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94882-E1DE-5549-B51C-C4A40622B19D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0C128-0857-8E45-BED4-374A20855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65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86553-020D-BC93-34CD-4D5151A9F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00E638-945C-5E42-80C8-928C27424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003DD9-405E-82FC-B1B8-8C080883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F246D7-9396-D970-9833-D249381E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1F708-C0E4-E4D2-E582-7061A136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2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416C4-838D-C0A9-E85A-F16CA36B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756183-E00F-79B7-AF0D-35433BB5E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3BA9FC-C6DE-08B7-0C6F-145CD798B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6A0014-5838-A43C-BAE3-324A1F2C1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801803-7406-F595-630F-FA8E94FF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10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E44325B-0BF2-CA5C-F5C5-C85A5AB70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C96492-4E4B-1BEB-EF0B-48CDD12FF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43C44D-317D-09D3-CE82-13128928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6235E7-D9E2-B45B-27EA-F12CD71D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9CF098-2BF6-977E-6B3D-880C9D05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77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0FDBC1-BAC7-2EFA-488C-31AEE74E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1A9DCA-D41B-C781-CDB8-181C2DFA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1F012-9D4B-72E4-911E-DA0868BE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BBAB6-327C-7FB6-A989-AAFB3B86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40332F-7EF9-266E-597C-4D72E93B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889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53C417-6AF6-072D-FD0A-D4248220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6970E8-F3F8-EE32-09DA-365AE1FEB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2EC5E2-10AD-1194-FD28-87E254AA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2FA9C2-F6AB-40E3-F8FA-4189E383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DCFE91-F625-70FC-DEDF-C1CDC0C8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37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27ECF0-43A5-2ED3-47F2-6AF211ED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4B15FE-8856-0398-1736-5A745185C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B2ADD6-4EF6-909F-E61F-65162608F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1C55E9-8DC4-1788-4FE4-6363309A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354D5B-275B-45D1-6155-4BB112E5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878291-7CE2-C0A0-6FDC-881BFCCE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41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56DD3-BD26-D9F4-4C71-AABFAB80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C4FED6-0F8B-B132-53A8-2583A9DB7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6200FA-F7CA-740F-0A05-114AC302B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A1D267-D9F3-E2E5-D2A8-8DE125201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BF21F72-E40B-95A6-BCDB-22E927276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2AE386B-A30B-2FEA-D60B-C7AED8E9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362EBD9-73FC-8D8B-696C-210C2B45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B1EE900-6507-8060-81CD-0C79EAC4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88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81FD7-7CCF-DE40-43DE-9C5E8E02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97DBB3-63DD-FFE1-B09A-B9675F8B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1D3FFF-0737-B0B1-85A9-D215DB17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05B6DC-5DE6-4887-7360-F73AE7E8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0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26F7D42-A2A4-B320-D298-418D78CE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3206026-3809-BD63-95F3-36FD3FBB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E1F043-8AEA-E35A-9F86-B5C3D302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10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7C5DC-120A-F178-4B3B-E262A2D7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4A162A-A1AA-9439-6D4B-2FA189D71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100271-B226-FE0E-AC50-317E1BFD5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278D129-D8FF-C053-1999-A1327BC1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09BC62-5D7D-A258-3FC4-E158682F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361B07-56DF-349B-9C5E-839227A0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644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A2049-53D4-0B8E-55C0-8FFA21CE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33E8213-305F-7CBA-80A4-5393A7C7F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E54D28-5A58-7A80-14DC-045558E4A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DCF5AE-2D52-6E27-204D-041A10A5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690ABB-7718-A301-8F56-EB97561A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7061DD-3635-84F0-8B17-10379A8F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55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0410542-B43E-7C0E-4EF1-2A93AF85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CB970F-621F-47E3-E1A2-80E457A6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A52D27-66ED-68FE-33FC-D2900487F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0755F-C109-0942-BFCF-DA65AB219056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E4F9B0-A4E9-4887-0C25-90C98B9BF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691099-9C29-976C-8457-0895C2A24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408F7-EEC8-9343-87D6-3CE6638731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46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BB8F2-B713-4953-0CA7-B78063B27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9367"/>
            <a:ext cx="9144000" cy="2387600"/>
          </a:xfrm>
        </p:spPr>
        <p:txBody>
          <a:bodyPr/>
          <a:lstStyle/>
          <a:p>
            <a:r>
              <a:rPr lang="fr-FR" b="1" dirty="0"/>
              <a:t>Rapport d’optimisation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AFEE58-A0CE-C4F8-5D2B-762FE9C76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9042"/>
            <a:ext cx="9144000" cy="1655762"/>
          </a:xfrm>
        </p:spPr>
        <p:txBody>
          <a:bodyPr/>
          <a:lstStyle/>
          <a:p>
            <a:r>
              <a:rPr lang="fr-FR" dirty="0"/>
              <a:t>Site web Agence webdesign La Panthère</a:t>
            </a:r>
          </a:p>
          <a:p>
            <a:r>
              <a:rPr lang="fr-FR" sz="2000" i="1" dirty="0"/>
              <a:t>Evaluation avec l’outil  Google </a:t>
            </a:r>
            <a:r>
              <a:rPr lang="fr-FR" sz="2000" i="1" dirty="0" err="1"/>
              <a:t>LightHouse</a:t>
            </a:r>
            <a:r>
              <a:rPr lang="fr-FR" sz="2000" i="1" dirty="0"/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25F4D75-0094-7DB8-6755-3CBFFEA777E2}"/>
              </a:ext>
            </a:extLst>
          </p:cNvPr>
          <p:cNvSpPr txBox="1"/>
          <p:nvPr/>
        </p:nvSpPr>
        <p:spPr>
          <a:xfrm>
            <a:off x="2814638" y="722383"/>
            <a:ext cx="6915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/>
              <a:t>P3 Parcours Développeur Web</a:t>
            </a:r>
          </a:p>
          <a:p>
            <a:pPr algn="ctr"/>
            <a:r>
              <a:rPr lang="fr-FR" sz="4000" b="1" dirty="0" err="1"/>
              <a:t>OpenClassRooms</a:t>
            </a:r>
            <a:endParaRPr lang="fr-FR" sz="40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623B66D-2656-B150-4723-37F332819A7F}"/>
              </a:ext>
            </a:extLst>
          </p:cNvPr>
          <p:cNvSpPr txBox="1"/>
          <p:nvPr/>
        </p:nvSpPr>
        <p:spPr>
          <a:xfrm>
            <a:off x="3433119" y="5673952"/>
            <a:ext cx="532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Morgane </a:t>
            </a:r>
            <a:r>
              <a:rPr lang="fr-FR" sz="2400" dirty="0" err="1"/>
              <a:t>Fisichella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5092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0CF1DAD-8032-7591-B30E-C7F42CC20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04"/>
          <a:stretch/>
        </p:blipFill>
        <p:spPr>
          <a:xfrm>
            <a:off x="1571194" y="1497099"/>
            <a:ext cx="9049611" cy="4880919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77F7A3F-3DAE-345F-CABB-9AD6F9A983F2}"/>
              </a:ext>
            </a:extLst>
          </p:cNvPr>
          <p:cNvSpPr txBox="1">
            <a:spLocks/>
          </p:cNvSpPr>
          <p:nvPr/>
        </p:nvSpPr>
        <p:spPr>
          <a:xfrm>
            <a:off x="669325" y="171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Audit Mobile </a:t>
            </a:r>
            <a:r>
              <a:rPr lang="fr-FR" dirty="0" err="1"/>
              <a:t>Lighthouse</a:t>
            </a:r>
            <a:r>
              <a:rPr lang="fr-FR" dirty="0"/>
              <a:t>- </a:t>
            </a:r>
            <a:r>
              <a:rPr lang="fr-FR" sz="3200" dirty="0"/>
              <a:t>Page contact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684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0CF1DAD-8032-7591-B30E-C7F42CC20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782" t="13704"/>
          <a:stretch/>
        </p:blipFill>
        <p:spPr>
          <a:xfrm>
            <a:off x="2631989" y="1497099"/>
            <a:ext cx="3911086" cy="4880919"/>
          </a:xfr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677F7A3F-3DAE-345F-CABB-9AD6F9A983F2}"/>
              </a:ext>
            </a:extLst>
          </p:cNvPr>
          <p:cNvSpPr txBox="1">
            <a:spLocks/>
          </p:cNvSpPr>
          <p:nvPr/>
        </p:nvSpPr>
        <p:spPr>
          <a:xfrm>
            <a:off x="669325" y="171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Audit Mobile </a:t>
            </a:r>
            <a:r>
              <a:rPr lang="fr-FR" dirty="0" err="1"/>
              <a:t>Lighthouse</a:t>
            </a:r>
            <a:r>
              <a:rPr lang="fr-FR" dirty="0"/>
              <a:t>- </a:t>
            </a:r>
            <a:r>
              <a:rPr lang="fr-FR" sz="3200" dirty="0"/>
              <a:t>Page contact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D16F0B4-1EAF-08A2-8109-C6F59299ECE1}"/>
              </a:ext>
            </a:extLst>
          </p:cNvPr>
          <p:cNvSpPr txBox="1"/>
          <p:nvPr/>
        </p:nvSpPr>
        <p:spPr>
          <a:xfrm>
            <a:off x="6837280" y="3340547"/>
            <a:ext cx="2817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Lacunes à corriger au niveau de </a:t>
            </a:r>
            <a:r>
              <a:rPr lang="fr-FR" b="1" dirty="0"/>
              <a:t>l’accessibilité</a:t>
            </a:r>
            <a:r>
              <a:rPr lang="fr-FR" dirty="0"/>
              <a:t> et du </a:t>
            </a:r>
            <a:r>
              <a:rPr lang="fr-FR" b="1" dirty="0"/>
              <a:t>référencement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886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8021D-3D44-12F6-3542-8DF3DEE8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884" y="2766218"/>
            <a:ext cx="5896232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Audit </a:t>
            </a:r>
            <a:r>
              <a:rPr lang="fr-FR" dirty="0" err="1"/>
              <a:t>LightHouse</a:t>
            </a:r>
            <a:r>
              <a:rPr lang="fr-FR" dirty="0"/>
              <a:t> après mes corrections</a:t>
            </a:r>
          </a:p>
        </p:txBody>
      </p:sp>
    </p:spTree>
    <p:extLst>
      <p:ext uri="{BB962C8B-B14F-4D97-AF65-F5344CB8AC3E}">
        <p14:creationId xmlns:p14="http://schemas.microsoft.com/office/powerpoint/2010/main" val="2183472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50FA2DC-5852-9F28-3394-17E50D208D51}"/>
              </a:ext>
            </a:extLst>
          </p:cNvPr>
          <p:cNvSpPr txBox="1">
            <a:spLocks/>
          </p:cNvSpPr>
          <p:nvPr/>
        </p:nvSpPr>
        <p:spPr>
          <a:xfrm>
            <a:off x="578707" y="271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Audit Desktop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d’accueil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4C2B48-947A-30A8-DEC7-9F9D4DB3C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0"/>
          <a:stretch/>
        </p:blipFill>
        <p:spPr>
          <a:xfrm>
            <a:off x="1146362" y="1461489"/>
            <a:ext cx="9344524" cy="50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5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50FA2DC-5852-9F28-3394-17E50D208D51}"/>
              </a:ext>
            </a:extLst>
          </p:cNvPr>
          <p:cNvSpPr txBox="1">
            <a:spLocks/>
          </p:cNvSpPr>
          <p:nvPr/>
        </p:nvSpPr>
        <p:spPr>
          <a:xfrm>
            <a:off x="578707" y="89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Audit Mobile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d’accueil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A2D1D3-0198-05F5-12EB-5B1BF58CB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69"/>
          <a:stretch/>
        </p:blipFill>
        <p:spPr>
          <a:xfrm>
            <a:off x="1097693" y="1334529"/>
            <a:ext cx="9649898" cy="51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2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50FA2DC-5852-9F28-3394-17E50D208D51}"/>
              </a:ext>
            </a:extLst>
          </p:cNvPr>
          <p:cNvSpPr txBox="1">
            <a:spLocks/>
          </p:cNvSpPr>
          <p:nvPr/>
        </p:nvSpPr>
        <p:spPr>
          <a:xfrm>
            <a:off x="578707" y="271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Audit Desktop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contact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C5761E-C147-E5C1-3946-3B96D9818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17"/>
          <a:stretch/>
        </p:blipFill>
        <p:spPr>
          <a:xfrm>
            <a:off x="1448955" y="1454536"/>
            <a:ext cx="9294089" cy="498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2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50FA2DC-5852-9F28-3394-17E50D208D51}"/>
              </a:ext>
            </a:extLst>
          </p:cNvPr>
          <p:cNvSpPr txBox="1">
            <a:spLocks/>
          </p:cNvSpPr>
          <p:nvPr/>
        </p:nvSpPr>
        <p:spPr>
          <a:xfrm>
            <a:off x="578706" y="1819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Audit Mobile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contact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8085B9-14DF-D37D-DED3-ECD6015B7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53"/>
          <a:stretch/>
        </p:blipFill>
        <p:spPr>
          <a:xfrm>
            <a:off x="989265" y="1359243"/>
            <a:ext cx="9694481" cy="51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4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8021D-3D44-12F6-3542-8DF3DEE8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884" y="2766218"/>
            <a:ext cx="5896232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Ce que j’ai corrigé</a:t>
            </a:r>
          </a:p>
        </p:txBody>
      </p:sp>
    </p:spTree>
    <p:extLst>
      <p:ext uri="{BB962C8B-B14F-4D97-AF65-F5344CB8AC3E}">
        <p14:creationId xmlns:p14="http://schemas.microsoft.com/office/powerpoint/2010/main" val="3719863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C8B1B8-44C1-15A9-138D-F73F1021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92"/>
            <a:ext cx="10515600" cy="1325563"/>
          </a:xfrm>
        </p:spPr>
        <p:txBody>
          <a:bodyPr/>
          <a:lstStyle/>
          <a:p>
            <a:r>
              <a:rPr lang="fr-FR" dirty="0"/>
              <a:t>Page d’accueil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3FE3E97-1ADA-5533-8B08-423CED28A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853939"/>
              </p:ext>
            </p:extLst>
          </p:nvPr>
        </p:nvGraphicFramePr>
        <p:xfrm>
          <a:off x="320502" y="1330153"/>
          <a:ext cx="11764405" cy="509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7782">
                  <a:extLst>
                    <a:ext uri="{9D8B030D-6E8A-4147-A177-3AD203B41FA5}">
                      <a16:colId xmlns:a16="http://schemas.microsoft.com/office/drawing/2014/main" val="3863483422"/>
                    </a:ext>
                  </a:extLst>
                </a:gridCol>
                <a:gridCol w="1318834">
                  <a:extLst>
                    <a:ext uri="{9D8B030D-6E8A-4147-A177-3AD203B41FA5}">
                      <a16:colId xmlns:a16="http://schemas.microsoft.com/office/drawing/2014/main" val="2300775806"/>
                    </a:ext>
                  </a:extLst>
                </a:gridCol>
                <a:gridCol w="1318834">
                  <a:extLst>
                    <a:ext uri="{9D8B030D-6E8A-4147-A177-3AD203B41FA5}">
                      <a16:colId xmlns:a16="http://schemas.microsoft.com/office/drawing/2014/main" val="489271514"/>
                    </a:ext>
                  </a:extLst>
                </a:gridCol>
                <a:gridCol w="7358955">
                  <a:extLst>
                    <a:ext uri="{9D8B030D-6E8A-4147-A177-3AD203B41FA5}">
                      <a16:colId xmlns:a16="http://schemas.microsoft.com/office/drawing/2014/main" val="363433727"/>
                    </a:ext>
                  </a:extLst>
                </a:gridCol>
              </a:tblGrid>
              <a:tr h="443912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Catégorie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↗️ note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↗️ note 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Correction – Actions mises en place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363442"/>
                  </a:ext>
                </a:extLst>
              </a:tr>
              <a:tr h="5007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Réduction de la taille des images et homogénéisation des formats. Conversion des jpg, </a:t>
                      </a:r>
                      <a:r>
                        <a:rPr lang="fr-FR" dirty="0" err="1"/>
                        <a:t>bmp</a:t>
                      </a:r>
                      <a:r>
                        <a:rPr lang="fr-FR" dirty="0"/>
                        <a:t>, png, </a:t>
                      </a:r>
                      <a:r>
                        <a:rPr lang="fr-FR" dirty="0" err="1"/>
                        <a:t>svg</a:t>
                      </a:r>
                      <a:r>
                        <a:rPr lang="fr-FR" dirty="0"/>
                        <a:t> au format </a:t>
                      </a:r>
                      <a:r>
                        <a:rPr lang="fr-FR" dirty="0" err="1"/>
                        <a:t>webp</a:t>
                      </a:r>
                      <a:r>
                        <a:rPr lang="fr-FR" dirty="0"/>
                        <a:t>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Remplacement des images insérées pour du texte en du texte brut dans une balise.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736438"/>
                  </a:ext>
                </a:extLst>
              </a:tr>
              <a:tr h="44484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Accessibilité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Suppression des mots-clés écrits en taille minuscule de façon à ce qu’il ne soient pas visibles pour l’internaute, et remplacement par des termes dans une balise &lt;alt&gt;.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Suppression des propriétés CSS écrites dans le fichier HTML. Réécriture de ces propriétés dans le fichier CSS directement.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532385"/>
                  </a:ext>
                </a:extLst>
              </a:tr>
              <a:tr h="45621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Référencement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Ajout de termes-clés dans les balises &lt;alt&gt; de chaque image. Choix d’une syntaxe de ces mots sans accent pour se mettre à la place de la personne qui tape rapidement dans son moteur de recherche.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Ajout des termes grâce auxquels la fondatrice souhaite que l’agence remonte dans le référencement : « Entreprise webdesign Lyon »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Ajout d’un « </a:t>
                      </a:r>
                      <a:r>
                        <a:rPr lang="fr-FR" dirty="0" err="1"/>
                        <a:t>title</a:t>
                      </a:r>
                      <a:r>
                        <a:rPr lang="fr-FR" dirty="0"/>
                        <a:t> »  et d’une description à la page.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200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097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C8B1B8-44C1-15A9-138D-F73F1021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92"/>
            <a:ext cx="10515600" cy="1325563"/>
          </a:xfrm>
        </p:spPr>
        <p:txBody>
          <a:bodyPr/>
          <a:lstStyle/>
          <a:p>
            <a:r>
              <a:rPr lang="fr-FR" dirty="0"/>
              <a:t>Page contact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3FE3E97-1ADA-5533-8B08-423CED28A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345368"/>
              </p:ext>
            </p:extLst>
          </p:nvPr>
        </p:nvGraphicFramePr>
        <p:xfrm>
          <a:off x="320502" y="1330153"/>
          <a:ext cx="11764405" cy="41278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7782">
                  <a:extLst>
                    <a:ext uri="{9D8B030D-6E8A-4147-A177-3AD203B41FA5}">
                      <a16:colId xmlns:a16="http://schemas.microsoft.com/office/drawing/2014/main" val="3863483422"/>
                    </a:ext>
                  </a:extLst>
                </a:gridCol>
                <a:gridCol w="1318834">
                  <a:extLst>
                    <a:ext uri="{9D8B030D-6E8A-4147-A177-3AD203B41FA5}">
                      <a16:colId xmlns:a16="http://schemas.microsoft.com/office/drawing/2014/main" val="2300775806"/>
                    </a:ext>
                  </a:extLst>
                </a:gridCol>
                <a:gridCol w="1318834">
                  <a:extLst>
                    <a:ext uri="{9D8B030D-6E8A-4147-A177-3AD203B41FA5}">
                      <a16:colId xmlns:a16="http://schemas.microsoft.com/office/drawing/2014/main" val="489271514"/>
                    </a:ext>
                  </a:extLst>
                </a:gridCol>
                <a:gridCol w="7358955">
                  <a:extLst>
                    <a:ext uri="{9D8B030D-6E8A-4147-A177-3AD203B41FA5}">
                      <a16:colId xmlns:a16="http://schemas.microsoft.com/office/drawing/2014/main" val="363433727"/>
                    </a:ext>
                  </a:extLst>
                </a:gridCol>
              </a:tblGrid>
              <a:tr h="443912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Catégorie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↗️ note 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↗️ note 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Correction – Actions mises en place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363442"/>
                  </a:ext>
                </a:extLst>
              </a:tr>
              <a:tr h="50074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Ajout de liens derrière les icônes du « </a:t>
                      </a:r>
                      <a:r>
                        <a:rPr lang="fr-FR" dirty="0" err="1"/>
                        <a:t>footer</a:t>
                      </a:r>
                      <a:r>
                        <a:rPr lang="fr-FR" dirty="0"/>
                        <a:t> » afin qu’elles soit cliquables.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736438"/>
                  </a:ext>
                </a:extLst>
              </a:tr>
              <a:tr h="44484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Accessibilité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Rechargement du fichier CSS car il avait été affecté dans le CSS en tant que fichier minifié.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Suppression de la définition des « </a:t>
                      </a:r>
                      <a:r>
                        <a:rPr lang="fr-FR" dirty="0" err="1"/>
                        <a:t>width</a:t>
                      </a:r>
                      <a:r>
                        <a:rPr lang="fr-FR" dirty="0"/>
                        <a:t> » et « </a:t>
                      </a:r>
                      <a:r>
                        <a:rPr lang="fr-FR" dirty="0" err="1"/>
                        <a:t>height</a:t>
                      </a:r>
                      <a:r>
                        <a:rPr lang="fr-FR" dirty="0"/>
                        <a:t> » dans le fichier CSS et réaffectation dans le fichier HTML.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Amélioration des « media </a:t>
                      </a:r>
                      <a:r>
                        <a:rPr lang="fr-FR" dirty="0" err="1"/>
                        <a:t>queries</a:t>
                      </a:r>
                      <a:r>
                        <a:rPr lang="fr-FR" dirty="0"/>
                        <a:t> » pour l’affichage en mode « responsive ».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532385"/>
                  </a:ext>
                </a:extLst>
              </a:tr>
              <a:tr h="45621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Référencement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Suppression des liens sous forme de liste qui ont été ajouté dans le « </a:t>
                      </a:r>
                      <a:r>
                        <a:rPr lang="fr-FR" dirty="0" err="1"/>
                        <a:t>footer</a:t>
                      </a:r>
                      <a:r>
                        <a:rPr lang="fr-FR" dirty="0"/>
                        <a:t> » (vieille méthode de référencement).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Suppression des mots-clés insérés en minuscule et rajout en tant que mots-clés de la page.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200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3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4A2EE2-869E-2C41-B427-9066F5F4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l’outil </a:t>
            </a:r>
            <a:r>
              <a:rPr lang="fr-FR" dirty="0" err="1"/>
              <a:t>LightHouse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79A53FF-4D6B-720F-92D1-FC9B4AD33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543" y="479027"/>
            <a:ext cx="1097757" cy="109775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E5D447-F757-B7BD-5258-5C5EF9640D79}"/>
              </a:ext>
            </a:extLst>
          </p:cNvPr>
          <p:cNvSpPr txBox="1"/>
          <p:nvPr/>
        </p:nvSpPr>
        <p:spPr>
          <a:xfrm>
            <a:off x="6427560" y="2213789"/>
            <a:ext cx="5341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Outil à installer en tant qu’extension, créé par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Permet de faire un audit sur la ou les pages d’un site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L’évaluation est donné par un nombre qui va de 1 à 100 (plus le nombre est grand plus la partie auditée est correcte)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 qui est évalué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 référencement naturel (SEO)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L’accessibilité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Les meilleures pratiques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C8CC8C-770A-FB94-2977-7F485D29B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4" t="13235" r="1226"/>
          <a:stretch/>
        </p:blipFill>
        <p:spPr>
          <a:xfrm>
            <a:off x="423232" y="2213789"/>
            <a:ext cx="5672768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8021D-3D44-12F6-3542-8DF3DEE8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884" y="2766218"/>
            <a:ext cx="5896232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Audit </a:t>
            </a:r>
            <a:r>
              <a:rPr lang="fr-FR" dirty="0" err="1"/>
              <a:t>LightHouse</a:t>
            </a:r>
            <a:r>
              <a:rPr lang="fr-FR" dirty="0"/>
              <a:t> avant mes corrections</a:t>
            </a:r>
          </a:p>
        </p:txBody>
      </p:sp>
    </p:spTree>
    <p:extLst>
      <p:ext uri="{BB962C8B-B14F-4D97-AF65-F5344CB8AC3E}">
        <p14:creationId xmlns:p14="http://schemas.microsoft.com/office/powerpoint/2010/main" val="319716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4CBA1F41-F6CF-BA9B-1348-AEF203657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988"/>
          <a:stretch/>
        </p:blipFill>
        <p:spPr>
          <a:xfrm>
            <a:off x="1519881" y="1754004"/>
            <a:ext cx="8954285" cy="4813612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50305388-A58C-D984-299A-EF530E699796}"/>
              </a:ext>
            </a:extLst>
          </p:cNvPr>
          <p:cNvSpPr txBox="1">
            <a:spLocks/>
          </p:cNvSpPr>
          <p:nvPr/>
        </p:nvSpPr>
        <p:spPr>
          <a:xfrm>
            <a:off x="578707" y="271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Audit Desktop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d’accueil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80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4CBA1F41-F6CF-BA9B-1348-AEF203657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855" t="13988"/>
          <a:stretch/>
        </p:blipFill>
        <p:spPr>
          <a:xfrm>
            <a:off x="2767914" y="1754004"/>
            <a:ext cx="3863301" cy="4813612"/>
          </a:xfr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50305388-A58C-D984-299A-EF530E699796}"/>
              </a:ext>
            </a:extLst>
          </p:cNvPr>
          <p:cNvSpPr txBox="1">
            <a:spLocks/>
          </p:cNvSpPr>
          <p:nvPr/>
        </p:nvSpPr>
        <p:spPr>
          <a:xfrm>
            <a:off x="578707" y="271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Audit Desktop </a:t>
            </a:r>
            <a:r>
              <a:rPr lang="fr-FR" sz="4000" dirty="0" err="1"/>
              <a:t>Lighthouse</a:t>
            </a:r>
            <a:r>
              <a:rPr lang="fr-FR" sz="4000" dirty="0"/>
              <a:t>- </a:t>
            </a:r>
            <a:r>
              <a:rPr lang="fr-FR" sz="2800" dirty="0"/>
              <a:t>Page d’accueil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87E3F59-8D9C-CB15-BCEB-6203BBC5CF8A}"/>
              </a:ext>
            </a:extLst>
          </p:cNvPr>
          <p:cNvSpPr txBox="1"/>
          <p:nvPr/>
        </p:nvSpPr>
        <p:spPr>
          <a:xfrm>
            <a:off x="6837280" y="3340547"/>
            <a:ext cx="2817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Lacunes à corriger au niveau de la </a:t>
            </a:r>
            <a:r>
              <a:rPr lang="fr-FR" b="1" dirty="0"/>
              <a:t>performance </a:t>
            </a:r>
            <a:r>
              <a:rPr lang="fr-FR" dirty="0"/>
              <a:t>(la plus importante) du site, de </a:t>
            </a:r>
            <a:r>
              <a:rPr lang="fr-FR" b="1" dirty="0"/>
              <a:t>l’accessibilité</a:t>
            </a:r>
            <a:r>
              <a:rPr lang="fr-FR" dirty="0"/>
              <a:t> et du </a:t>
            </a:r>
            <a:r>
              <a:rPr lang="fr-FR" b="1" dirty="0"/>
              <a:t>référencement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581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023E35-F872-B8CA-8BC5-74F671AC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7" y="271849"/>
            <a:ext cx="10515600" cy="1325563"/>
          </a:xfrm>
        </p:spPr>
        <p:txBody>
          <a:bodyPr/>
          <a:lstStyle/>
          <a:p>
            <a:r>
              <a:rPr lang="fr-FR" sz="4000" dirty="0"/>
              <a:t>Audit Mobile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d’accueil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AB14CD9-41D4-808A-1410-3102428AD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0" t="14249"/>
          <a:stretch/>
        </p:blipFill>
        <p:spPr>
          <a:xfrm>
            <a:off x="1341224" y="1383099"/>
            <a:ext cx="9509551" cy="509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2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023E35-F872-B8CA-8BC5-74F671AC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7" y="271849"/>
            <a:ext cx="10515600" cy="1325563"/>
          </a:xfrm>
        </p:spPr>
        <p:txBody>
          <a:bodyPr/>
          <a:lstStyle/>
          <a:p>
            <a:r>
              <a:rPr lang="fr-FR" sz="4000" dirty="0"/>
              <a:t>Audit Mobile </a:t>
            </a:r>
            <a:r>
              <a:rPr lang="fr-FR" sz="4000" dirty="0" err="1"/>
              <a:t>Lighthouse</a:t>
            </a:r>
            <a:r>
              <a:rPr lang="fr-FR" sz="4000" dirty="0"/>
              <a:t> - </a:t>
            </a:r>
            <a:r>
              <a:rPr lang="fr-FR" sz="2800" dirty="0"/>
              <a:t>Page d’accueil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AB14CD9-41D4-808A-1410-3102428AD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926" t="14249"/>
          <a:stretch/>
        </p:blipFill>
        <p:spPr>
          <a:xfrm>
            <a:off x="2529016" y="1597412"/>
            <a:ext cx="3766625" cy="46866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F056CC6-9FB6-71AA-A319-BA1C2B8C9F68}"/>
              </a:ext>
            </a:extLst>
          </p:cNvPr>
          <p:cNvSpPr txBox="1"/>
          <p:nvPr/>
        </p:nvSpPr>
        <p:spPr>
          <a:xfrm>
            <a:off x="6837280" y="3340547"/>
            <a:ext cx="2817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Lacunes à corriger au niveau de la </a:t>
            </a:r>
            <a:r>
              <a:rPr lang="fr-FR" b="1" dirty="0"/>
              <a:t>performance</a:t>
            </a:r>
            <a:r>
              <a:rPr lang="fr-FR" dirty="0"/>
              <a:t> du site, de </a:t>
            </a:r>
            <a:r>
              <a:rPr lang="fr-FR" b="1" dirty="0"/>
              <a:t>l’accessibilité</a:t>
            </a:r>
            <a:r>
              <a:rPr lang="fr-FR" dirty="0"/>
              <a:t> et du </a:t>
            </a:r>
            <a:r>
              <a:rPr lang="fr-FR" b="1" dirty="0"/>
              <a:t>référencement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298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87218-1AF3-405F-8FD9-9B1D1453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Audit Desktop </a:t>
            </a:r>
            <a:r>
              <a:rPr lang="fr-FR" sz="4400" dirty="0" err="1"/>
              <a:t>Lighthouse</a:t>
            </a:r>
            <a:r>
              <a:rPr lang="fr-FR" sz="4400" dirty="0"/>
              <a:t>- </a:t>
            </a:r>
            <a:r>
              <a:rPr lang="fr-FR" sz="3200" dirty="0"/>
              <a:t>Page contact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F549317-BB66-1CEA-2F1E-31B712113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72"/>
          <a:stretch/>
        </p:blipFill>
        <p:spPr>
          <a:xfrm>
            <a:off x="1725714" y="1690688"/>
            <a:ext cx="8740571" cy="4683211"/>
          </a:xfrm>
        </p:spPr>
      </p:pic>
    </p:spTree>
    <p:extLst>
      <p:ext uri="{BB962C8B-B14F-4D97-AF65-F5344CB8AC3E}">
        <p14:creationId xmlns:p14="http://schemas.microsoft.com/office/powerpoint/2010/main" val="369284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87218-1AF3-405F-8FD9-9B1D1453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Audit Desktop </a:t>
            </a:r>
            <a:r>
              <a:rPr lang="fr-FR" sz="4400" dirty="0" err="1"/>
              <a:t>Lighthouse</a:t>
            </a:r>
            <a:r>
              <a:rPr lang="fr-FR" sz="4400" dirty="0"/>
              <a:t>- </a:t>
            </a:r>
            <a:r>
              <a:rPr lang="fr-FR" sz="3200" dirty="0"/>
              <a:t>Page contact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F549317-BB66-1CEA-2F1E-31B712113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597" t="14272"/>
          <a:stretch/>
        </p:blipFill>
        <p:spPr>
          <a:xfrm>
            <a:off x="2730843" y="1530050"/>
            <a:ext cx="3793636" cy="4683211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1C59AA8-8976-4CFF-2BFE-E843C22572E0}"/>
              </a:ext>
            </a:extLst>
          </p:cNvPr>
          <p:cNvSpPr txBox="1"/>
          <p:nvPr/>
        </p:nvSpPr>
        <p:spPr>
          <a:xfrm>
            <a:off x="6837280" y="3340547"/>
            <a:ext cx="2817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Lacunes à corriger au niveau de </a:t>
            </a:r>
            <a:r>
              <a:rPr lang="fr-FR" b="1" dirty="0"/>
              <a:t>l’accessibilité</a:t>
            </a:r>
            <a:r>
              <a:rPr lang="fr-FR" dirty="0"/>
              <a:t> et du </a:t>
            </a:r>
            <a:r>
              <a:rPr lang="fr-FR" b="1" dirty="0"/>
              <a:t>référencement</a:t>
            </a:r>
            <a:r>
              <a:rPr lang="fr-FR" dirty="0"/>
              <a:t>. Chercher également à améliorer la performance du site.</a:t>
            </a:r>
          </a:p>
        </p:txBody>
      </p:sp>
    </p:spTree>
    <p:extLst>
      <p:ext uri="{BB962C8B-B14F-4D97-AF65-F5344CB8AC3E}">
        <p14:creationId xmlns:p14="http://schemas.microsoft.com/office/powerpoint/2010/main" val="23231601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 2013 –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6407</TotalTime>
  <Words>556</Words>
  <Application>Microsoft Macintosh PowerPoint</Application>
  <PresentationFormat>Grand écran</PresentationFormat>
  <Paragraphs>75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 2013 – 2022</vt:lpstr>
      <vt:lpstr>Rapport d’optimisation</vt:lpstr>
      <vt:lpstr>Présentation de l’outil LightHouse</vt:lpstr>
      <vt:lpstr>Audit LightHouse avant mes corrections</vt:lpstr>
      <vt:lpstr>Présentation PowerPoint</vt:lpstr>
      <vt:lpstr>Présentation PowerPoint</vt:lpstr>
      <vt:lpstr>Audit Mobile Lighthouse - Page d’accueil</vt:lpstr>
      <vt:lpstr>Audit Mobile Lighthouse - Page d’accueil</vt:lpstr>
      <vt:lpstr>Audit Desktop Lighthouse- Page contact</vt:lpstr>
      <vt:lpstr>Audit Desktop Lighthouse- Page contact</vt:lpstr>
      <vt:lpstr>Présentation PowerPoint</vt:lpstr>
      <vt:lpstr>Présentation PowerPoint</vt:lpstr>
      <vt:lpstr>Audit LightHouse après mes corrections</vt:lpstr>
      <vt:lpstr>Présentation PowerPoint</vt:lpstr>
      <vt:lpstr>Présentation PowerPoint</vt:lpstr>
      <vt:lpstr>Présentation PowerPoint</vt:lpstr>
      <vt:lpstr>Présentation PowerPoint</vt:lpstr>
      <vt:lpstr>Ce que j’ai corrigé</vt:lpstr>
      <vt:lpstr>Page d’accueil</vt:lpstr>
      <vt:lpstr>Page 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Avant / après</dc:title>
  <dc:creator>Morgane Fisichella</dc:creator>
  <cp:lastModifiedBy>Morgane Fisichella</cp:lastModifiedBy>
  <cp:revision>6</cp:revision>
  <dcterms:created xsi:type="dcterms:W3CDTF">2022-12-23T15:16:57Z</dcterms:created>
  <dcterms:modified xsi:type="dcterms:W3CDTF">2023-01-17T18:48:40Z</dcterms:modified>
</cp:coreProperties>
</file>